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5"/>
  </p:notesMasterIdLst>
  <p:sldIdLst>
    <p:sldId id="315" r:id="rId2"/>
    <p:sldId id="344" r:id="rId3"/>
    <p:sldId id="312" r:id="rId4"/>
    <p:sldId id="314" r:id="rId5"/>
    <p:sldId id="316" r:id="rId6"/>
    <p:sldId id="318" r:id="rId7"/>
    <p:sldId id="320" r:id="rId8"/>
    <p:sldId id="338" r:id="rId9"/>
    <p:sldId id="339" r:id="rId10"/>
    <p:sldId id="341" r:id="rId11"/>
    <p:sldId id="340" r:id="rId12"/>
    <p:sldId id="319" r:id="rId13"/>
    <p:sldId id="31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jpg>
</file>

<file path=ppt/media/image11.jpg>
</file>

<file path=ppt/media/image12.gif>
</file>

<file path=ppt/media/image13.jpg>
</file>

<file path=ppt/media/image14.jpg>
</file>

<file path=ppt/media/image15.jpg>
</file>

<file path=ppt/media/image16.png>
</file>

<file path=ppt/media/image17.gif>
</file>

<file path=ppt/media/image18.gif>
</file>

<file path=ppt/media/image19.gif>
</file>

<file path=ppt/media/image2.png>
</file>

<file path=ppt/media/image20.jpeg>
</file>

<file path=ppt/media/image21.jpg>
</file>

<file path=ppt/media/image22.jpg>
</file>

<file path=ppt/media/image23.png>
</file>

<file path=ppt/media/image24.png>
</file>

<file path=ppt/media/image25.jpg>
</file>

<file path=ppt/media/image26.gif>
</file>

<file path=ppt/media/image3.png>
</file>

<file path=ppt/media/image4.gif>
</file>

<file path=ppt/media/image5.jp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6A52AE-4998-4D8F-A0A3-18C63864CC2E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E75DAA-7E7F-4464-84EB-3B8EF7A85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05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44A9B1D-3708-4BF0-9695-6ED73688E149}" type="datetime1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0068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D0D92-2CED-4579-95F0-A7EB9A216D2A}" type="datetime1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829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7CB15-8B10-4A36-8A27-7468F14B0135}" type="datetime1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382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1853F-96B2-4341-956A-1BBE8AA51480}" type="datetime1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249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7BDE-77CC-40AC-AFA2-841D11426502}" type="datetime1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558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AB4F1-9E08-4F38-94D6-02606A85BBC0}" type="datetime1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6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20874-03C1-4411-965A-32E1F32CD7DF}" type="datetime1">
              <a:rPr lang="en-US" smtClean="0"/>
              <a:t>6/23/2025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253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176EF-BCF7-453E-8879-AD14155F9469}" type="datetime1">
              <a:rPr lang="en-US" smtClean="0"/>
              <a:t>6/23/2025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576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FD06-A1E8-471E-91CA-428142AB983D}" type="datetime1">
              <a:rPr lang="en-US" smtClean="0"/>
              <a:t>6/23/2025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854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677AE-F203-447F-BE73-8B104E96709F}" type="datetime1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3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12F-5391-4813-8235-5E75C1F3FD0A}" type="datetime1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767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C483E5E-27E5-47A4-BC28-E3597B7F229E}" type="datetime1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Prototyping and Systems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0563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gif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gif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30A41BA-6E02-40F5-827E-7E933BF6F1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22671" y="3357996"/>
            <a:ext cx="6407644" cy="26437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90B0BC-03D3-4CE8-A928-A508D9A0B8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953" y="279203"/>
            <a:ext cx="1079047" cy="56078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E3C1083-172A-4D30-A0F8-563B085FCCE8}"/>
              </a:ext>
            </a:extLst>
          </p:cNvPr>
          <p:cNvSpPr txBox="1">
            <a:spLocks/>
          </p:cNvSpPr>
          <p:nvPr/>
        </p:nvSpPr>
        <p:spPr>
          <a:xfrm>
            <a:off x="2667787" y="812841"/>
            <a:ext cx="6079398" cy="76467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Welcome to our presentation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D73CBF-8610-4A7F-BBDF-CD984D470DF4}"/>
              </a:ext>
            </a:extLst>
          </p:cNvPr>
          <p:cNvSpPr txBox="1"/>
          <p:nvPr/>
        </p:nvSpPr>
        <p:spPr>
          <a:xfrm>
            <a:off x="3070209" y="1623538"/>
            <a:ext cx="5740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n w="10160">
                  <a:noFill/>
                  <a:prstDash val="solid"/>
                </a:ln>
                <a:latin typeface="Calibri" panose="020F0502020204030204" pitchFamily="34" charset="0"/>
                <a:cs typeface="Calibri" panose="020F0502020204030204" pitchFamily="34" charset="0"/>
              </a:rPr>
              <a:t>Arduino base Autonomous vehicles </a:t>
            </a:r>
            <a:endParaRPr lang="x-none" sz="2800" dirty="0">
              <a:ln w="10160">
                <a:noFill/>
                <a:prstDash val="solid"/>
              </a:ln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6D7AAF-6BEE-4593-B63A-ED757DD3DA91}"/>
              </a:ext>
            </a:extLst>
          </p:cNvPr>
          <p:cNvSpPr txBox="1"/>
          <p:nvPr/>
        </p:nvSpPr>
        <p:spPr>
          <a:xfrm>
            <a:off x="2606876" y="2192779"/>
            <a:ext cx="7936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Course Tittle: Prototyping and System Engineering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32F55D-2FF0-424E-ABA2-AC180C94F05A}"/>
              </a:ext>
            </a:extLst>
          </p:cNvPr>
          <p:cNvSpPr txBox="1"/>
          <p:nvPr/>
        </p:nvSpPr>
        <p:spPr>
          <a:xfrm>
            <a:off x="5121325" y="2801614"/>
            <a:ext cx="1453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Team: A3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32D167-D128-4549-9ACD-05D65677D21B}"/>
              </a:ext>
            </a:extLst>
          </p:cNvPr>
          <p:cNvSpPr txBox="1"/>
          <p:nvPr/>
        </p:nvSpPr>
        <p:spPr>
          <a:xfrm>
            <a:off x="1532038" y="4243816"/>
            <a:ext cx="295598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Members: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John Abiagam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Omar Latif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Md Akram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C7D71C2-ADAB-4C4A-B96B-F9B330BDF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23DFE633-CD6E-468E-8F74-40043F56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D0A4B4-F29C-44E5-B953-8418946F5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34" y="776188"/>
            <a:ext cx="285750" cy="1047750"/>
          </a:xfrm>
          <a:prstGeom prst="rect">
            <a:avLst/>
          </a:prstGeom>
        </p:spPr>
      </p:pic>
      <p:pic>
        <p:nvPicPr>
          <p:cNvPr id="21" name="Content Placeholder 10" descr="A red circuit board with red and blue components&#10;&#10;Description automatically generated">
            <a:extLst>
              <a:ext uri="{FF2B5EF4-FFF2-40B4-BE49-F238E27FC236}">
                <a16:creationId xmlns:a16="http://schemas.microsoft.com/office/drawing/2014/main" id="{13F4BDC4-B36B-4F9A-A3C4-565BE6B9D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031" y="3860843"/>
            <a:ext cx="3227300" cy="28077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7716BC-D434-415E-A8AA-0B518E95C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131" y="1116539"/>
            <a:ext cx="2952777" cy="25272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D2C5E9-3C4F-40A4-9263-C13B8D521F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2283" y="1343372"/>
            <a:ext cx="2941320" cy="21869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57017C-5DC5-4865-AC08-31A9ACD507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4373" y="4405157"/>
            <a:ext cx="4415128" cy="165974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CEC5236-EA60-408E-8A0D-0BF33DC51ABC}"/>
              </a:ext>
            </a:extLst>
          </p:cNvPr>
          <p:cNvSpPr txBox="1"/>
          <p:nvPr/>
        </p:nvSpPr>
        <p:spPr>
          <a:xfrm>
            <a:off x="1665198" y="376305"/>
            <a:ext cx="8213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Pin Layout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ACD33A-3518-437B-B51F-1DC8CB6EC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C61707-372D-412D-873C-7CC4C214A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914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D0A4B4-F29C-44E5-B953-8418946F5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34" y="776188"/>
            <a:ext cx="285750" cy="10477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38AAD22-ED83-45E1-8463-A523570A616F}"/>
              </a:ext>
            </a:extLst>
          </p:cNvPr>
          <p:cNvSpPr txBox="1"/>
          <p:nvPr/>
        </p:nvSpPr>
        <p:spPr>
          <a:xfrm>
            <a:off x="800534" y="57028"/>
            <a:ext cx="100244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Unit test challenges and observation with time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6532F7-CBE3-4066-93E2-2F7BFA91A785}"/>
              </a:ext>
            </a:extLst>
          </p:cNvPr>
          <p:cNvSpPr txBox="1"/>
          <p:nvPr/>
        </p:nvSpPr>
        <p:spPr>
          <a:xfrm>
            <a:off x="4637430" y="6457890"/>
            <a:ext cx="4513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Training Accuracy and Loss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8AC486A-999C-4318-9F91-0B726DE169DC}"/>
              </a:ext>
            </a:extLst>
          </p:cNvPr>
          <p:cNvCxnSpPr>
            <a:cxnSpLocks/>
          </p:cNvCxnSpPr>
          <p:nvPr/>
        </p:nvCxnSpPr>
        <p:spPr>
          <a:xfrm flipH="1">
            <a:off x="1131130" y="842815"/>
            <a:ext cx="55338" cy="503417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FCEFA6F-608D-49F2-87CE-B588F6AA4971}"/>
              </a:ext>
            </a:extLst>
          </p:cNvPr>
          <p:cNvCxnSpPr>
            <a:cxnSpLocks/>
          </p:cNvCxnSpPr>
          <p:nvPr/>
        </p:nvCxnSpPr>
        <p:spPr>
          <a:xfrm flipV="1">
            <a:off x="1131129" y="5876994"/>
            <a:ext cx="7760944" cy="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AE34B7F-F3B8-4BBB-B26D-D39E174A3A3B}"/>
              </a:ext>
            </a:extLst>
          </p:cNvPr>
          <p:cNvCxnSpPr>
            <a:cxnSpLocks/>
          </p:cNvCxnSpPr>
          <p:nvPr/>
        </p:nvCxnSpPr>
        <p:spPr>
          <a:xfrm>
            <a:off x="1063813" y="4847210"/>
            <a:ext cx="20955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537EAD4-7167-481C-ACA6-6D2C044F14AE}"/>
              </a:ext>
            </a:extLst>
          </p:cNvPr>
          <p:cNvCxnSpPr>
            <a:cxnSpLocks/>
          </p:cNvCxnSpPr>
          <p:nvPr/>
        </p:nvCxnSpPr>
        <p:spPr>
          <a:xfrm>
            <a:off x="1042133" y="4012248"/>
            <a:ext cx="20955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FDFE7CF-8B66-4B50-AA67-D69801BEE86D}"/>
              </a:ext>
            </a:extLst>
          </p:cNvPr>
          <p:cNvCxnSpPr>
            <a:cxnSpLocks/>
          </p:cNvCxnSpPr>
          <p:nvPr/>
        </p:nvCxnSpPr>
        <p:spPr>
          <a:xfrm>
            <a:off x="1098444" y="3151015"/>
            <a:ext cx="20955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C8E68F1-FC9A-4073-81C4-F40C59A84740}"/>
              </a:ext>
            </a:extLst>
          </p:cNvPr>
          <p:cNvCxnSpPr>
            <a:cxnSpLocks/>
          </p:cNvCxnSpPr>
          <p:nvPr/>
        </p:nvCxnSpPr>
        <p:spPr>
          <a:xfrm>
            <a:off x="1029948" y="2168729"/>
            <a:ext cx="20955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6D3B4A9-3E05-4587-8F42-48EA964C97DF}"/>
              </a:ext>
            </a:extLst>
          </p:cNvPr>
          <p:cNvCxnSpPr>
            <a:cxnSpLocks/>
          </p:cNvCxnSpPr>
          <p:nvPr/>
        </p:nvCxnSpPr>
        <p:spPr>
          <a:xfrm>
            <a:off x="1096273" y="1281247"/>
            <a:ext cx="1878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47A7621D-2C61-4517-A566-4275393B9E39}"/>
              </a:ext>
            </a:extLst>
          </p:cNvPr>
          <p:cNvSpPr txBox="1"/>
          <p:nvPr/>
        </p:nvSpPr>
        <p:spPr>
          <a:xfrm>
            <a:off x="361333" y="4647671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01</a:t>
            </a:r>
            <a:endParaRPr lang="x-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00B0F0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D074D6E-0C54-493D-9E0F-7B2CE23B0631}"/>
              </a:ext>
            </a:extLst>
          </p:cNvPr>
          <p:cNvSpPr txBox="1"/>
          <p:nvPr/>
        </p:nvSpPr>
        <p:spPr>
          <a:xfrm>
            <a:off x="349240" y="3859657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02</a:t>
            </a:r>
            <a:endParaRPr lang="x-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00B0F0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947AA5-8209-42B5-A5C1-D200A6B24214}"/>
              </a:ext>
            </a:extLst>
          </p:cNvPr>
          <p:cNvSpPr txBox="1"/>
          <p:nvPr/>
        </p:nvSpPr>
        <p:spPr>
          <a:xfrm>
            <a:off x="299804" y="1095467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05</a:t>
            </a:r>
            <a:endParaRPr lang="x-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00B0F0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60EDA72-A527-4406-B728-FB592B18D80D}"/>
              </a:ext>
            </a:extLst>
          </p:cNvPr>
          <p:cNvSpPr txBox="1"/>
          <p:nvPr/>
        </p:nvSpPr>
        <p:spPr>
          <a:xfrm>
            <a:off x="293063" y="1955941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04</a:t>
            </a:r>
            <a:endParaRPr lang="x-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00B0F0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55177E7-F4CA-4EE2-B8FC-570F5F714B9B}"/>
              </a:ext>
            </a:extLst>
          </p:cNvPr>
          <p:cNvSpPr txBox="1"/>
          <p:nvPr/>
        </p:nvSpPr>
        <p:spPr>
          <a:xfrm>
            <a:off x="379390" y="2971373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03</a:t>
            </a:r>
            <a:endParaRPr lang="x-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00B0F0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004918-0A5A-4E79-B739-8BC5B28659CB}"/>
              </a:ext>
            </a:extLst>
          </p:cNvPr>
          <p:cNvSpPr txBox="1"/>
          <p:nvPr/>
        </p:nvSpPr>
        <p:spPr>
          <a:xfrm>
            <a:off x="1131129" y="6296148"/>
            <a:ext cx="167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IR Sensor</a:t>
            </a:r>
            <a:endParaRPr lang="x-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00B0F0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5633459-1938-4BB5-9933-812D6D80871C}"/>
              </a:ext>
            </a:extLst>
          </p:cNvPr>
          <p:cNvSpPr txBox="1"/>
          <p:nvPr/>
        </p:nvSpPr>
        <p:spPr>
          <a:xfrm>
            <a:off x="2383798" y="3224411"/>
            <a:ext cx="17180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50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Environment, light intensity and position effect on performance </a:t>
            </a:r>
            <a:endParaRPr lang="x-none" sz="1400" spc="50" dirty="0">
              <a:ln w="9525" cmpd="sng">
                <a:solidFill>
                  <a:schemeClr val="accent1"/>
                </a:solidFill>
                <a:prstDash val="solid"/>
              </a:ln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0" name="Arrow: Pentagon 22">
            <a:extLst>
              <a:ext uri="{FF2B5EF4-FFF2-40B4-BE49-F238E27FC236}">
                <a16:creationId xmlns:a16="http://schemas.microsoft.com/office/drawing/2014/main" id="{A0DC599E-296A-48BA-AE7D-6CA93B4725D7}"/>
              </a:ext>
            </a:extLst>
          </p:cNvPr>
          <p:cNvSpPr/>
          <p:nvPr/>
        </p:nvSpPr>
        <p:spPr>
          <a:xfrm rot="16200000">
            <a:off x="913543" y="4596478"/>
            <a:ext cx="1983234" cy="509594"/>
          </a:xfrm>
          <a:custGeom>
            <a:avLst/>
            <a:gdLst>
              <a:gd name="connsiteX0" fmla="*/ 0 w 2817789"/>
              <a:gd name="connsiteY0" fmla="*/ 0 h 584771"/>
              <a:gd name="connsiteX1" fmla="*/ 2525404 w 2817789"/>
              <a:gd name="connsiteY1" fmla="*/ 0 h 584771"/>
              <a:gd name="connsiteX2" fmla="*/ 2817789 w 2817789"/>
              <a:gd name="connsiteY2" fmla="*/ 292386 h 584771"/>
              <a:gd name="connsiteX3" fmla="*/ 2525404 w 2817789"/>
              <a:gd name="connsiteY3" fmla="*/ 584771 h 584771"/>
              <a:gd name="connsiteX4" fmla="*/ 0 w 2817789"/>
              <a:gd name="connsiteY4" fmla="*/ 584771 h 584771"/>
              <a:gd name="connsiteX5" fmla="*/ 0 w 2817789"/>
              <a:gd name="connsiteY5" fmla="*/ 0 h 584771"/>
              <a:gd name="connsiteX0" fmla="*/ 0 w 2817789"/>
              <a:gd name="connsiteY0" fmla="*/ 0 h 584771"/>
              <a:gd name="connsiteX1" fmla="*/ 2525404 w 2817789"/>
              <a:gd name="connsiteY1" fmla="*/ 0 h 584771"/>
              <a:gd name="connsiteX2" fmla="*/ 2817789 w 2817789"/>
              <a:gd name="connsiteY2" fmla="*/ 292386 h 584771"/>
              <a:gd name="connsiteX3" fmla="*/ 2525404 w 2817789"/>
              <a:gd name="connsiteY3" fmla="*/ 584771 h 584771"/>
              <a:gd name="connsiteX4" fmla="*/ 0 w 2817789"/>
              <a:gd name="connsiteY4" fmla="*/ 584771 h 584771"/>
              <a:gd name="connsiteX5" fmla="*/ 91440 w 2817789"/>
              <a:gd name="connsiteY5" fmla="*/ 91440 h 584771"/>
              <a:gd name="connsiteX0" fmla="*/ 0 w 2817789"/>
              <a:gd name="connsiteY0" fmla="*/ 0 h 584771"/>
              <a:gd name="connsiteX1" fmla="*/ 2525404 w 2817789"/>
              <a:gd name="connsiteY1" fmla="*/ 0 h 584771"/>
              <a:gd name="connsiteX2" fmla="*/ 2817789 w 2817789"/>
              <a:gd name="connsiteY2" fmla="*/ 292386 h 584771"/>
              <a:gd name="connsiteX3" fmla="*/ 2525404 w 2817789"/>
              <a:gd name="connsiteY3" fmla="*/ 584771 h 584771"/>
              <a:gd name="connsiteX4" fmla="*/ 0 w 2817789"/>
              <a:gd name="connsiteY4" fmla="*/ 584771 h 584771"/>
              <a:gd name="connsiteX0" fmla="*/ 0 w 2722536"/>
              <a:gd name="connsiteY0" fmla="*/ 0 h 584771"/>
              <a:gd name="connsiteX1" fmla="*/ 2525404 w 2722536"/>
              <a:gd name="connsiteY1" fmla="*/ 0 h 584771"/>
              <a:gd name="connsiteX2" fmla="*/ 2722536 w 2722536"/>
              <a:gd name="connsiteY2" fmla="*/ 323014 h 584771"/>
              <a:gd name="connsiteX3" fmla="*/ 2525404 w 2722536"/>
              <a:gd name="connsiteY3" fmla="*/ 584771 h 584771"/>
              <a:gd name="connsiteX4" fmla="*/ 0 w 2722536"/>
              <a:gd name="connsiteY4" fmla="*/ 584771 h 584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2536" h="584771">
                <a:moveTo>
                  <a:pt x="0" y="0"/>
                </a:moveTo>
                <a:lnTo>
                  <a:pt x="2525404" y="0"/>
                </a:lnTo>
                <a:lnTo>
                  <a:pt x="2722536" y="323014"/>
                </a:lnTo>
                <a:lnTo>
                  <a:pt x="2525404" y="584771"/>
                </a:lnTo>
                <a:lnTo>
                  <a:pt x="0" y="584771"/>
                </a:lnTo>
              </a:path>
            </a:pathLst>
          </a:custGeom>
          <a:gradFill>
            <a:gsLst>
              <a:gs pos="0">
                <a:srgbClr val="0070C0">
                  <a:alpha val="0"/>
                </a:srgbClr>
              </a:gs>
              <a:gs pos="100000">
                <a:schemeClr val="accent2">
                  <a:tint val="84000"/>
                  <a:satMod val="160000"/>
                </a:schemeClr>
              </a:gs>
            </a:gsLst>
            <a:lin ang="21594000" scaled="0"/>
          </a:gradFill>
          <a:ln w="9525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2000"/>
                    <a:lumOff val="98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1000000" scaled="0"/>
            </a:gra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F9F628E7-55E8-4DBF-A080-BC594341C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337" y="5330205"/>
            <a:ext cx="1656592" cy="907086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33D12A36-7137-4EF6-BE05-18251390B819}"/>
              </a:ext>
            </a:extLst>
          </p:cNvPr>
          <p:cNvSpPr txBox="1"/>
          <p:nvPr/>
        </p:nvSpPr>
        <p:spPr>
          <a:xfrm>
            <a:off x="4084099" y="6291259"/>
            <a:ext cx="196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Ultrasonic Sensor </a:t>
            </a:r>
            <a:endParaRPr lang="x-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00B0F0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72C2B69-8094-448B-AA23-066E85C29B1C}"/>
              </a:ext>
            </a:extLst>
          </p:cNvPr>
          <p:cNvSpPr txBox="1"/>
          <p:nvPr/>
        </p:nvSpPr>
        <p:spPr>
          <a:xfrm>
            <a:off x="5367909" y="2077816"/>
            <a:ext cx="14555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50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Angle and Position can effect on it performance. </a:t>
            </a:r>
            <a:endParaRPr lang="x-none" sz="1400" spc="50" dirty="0">
              <a:ln w="9525" cmpd="sng">
                <a:solidFill>
                  <a:schemeClr val="accent1"/>
                </a:solidFill>
                <a:prstDash val="solid"/>
              </a:ln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4" name="Arrow: Pentagon 22">
            <a:extLst>
              <a:ext uri="{FF2B5EF4-FFF2-40B4-BE49-F238E27FC236}">
                <a16:creationId xmlns:a16="http://schemas.microsoft.com/office/drawing/2014/main" id="{5A21B2AF-D758-4175-96A1-DBD712CCE2EA}"/>
              </a:ext>
            </a:extLst>
          </p:cNvPr>
          <p:cNvSpPr/>
          <p:nvPr/>
        </p:nvSpPr>
        <p:spPr>
          <a:xfrm rot="16200000">
            <a:off x="3009767" y="3798138"/>
            <a:ext cx="3768414" cy="509594"/>
          </a:xfrm>
          <a:custGeom>
            <a:avLst/>
            <a:gdLst>
              <a:gd name="connsiteX0" fmla="*/ 0 w 2817789"/>
              <a:gd name="connsiteY0" fmla="*/ 0 h 584771"/>
              <a:gd name="connsiteX1" fmla="*/ 2525404 w 2817789"/>
              <a:gd name="connsiteY1" fmla="*/ 0 h 584771"/>
              <a:gd name="connsiteX2" fmla="*/ 2817789 w 2817789"/>
              <a:gd name="connsiteY2" fmla="*/ 292386 h 584771"/>
              <a:gd name="connsiteX3" fmla="*/ 2525404 w 2817789"/>
              <a:gd name="connsiteY3" fmla="*/ 584771 h 584771"/>
              <a:gd name="connsiteX4" fmla="*/ 0 w 2817789"/>
              <a:gd name="connsiteY4" fmla="*/ 584771 h 584771"/>
              <a:gd name="connsiteX5" fmla="*/ 0 w 2817789"/>
              <a:gd name="connsiteY5" fmla="*/ 0 h 584771"/>
              <a:gd name="connsiteX0" fmla="*/ 0 w 2817789"/>
              <a:gd name="connsiteY0" fmla="*/ 0 h 584771"/>
              <a:gd name="connsiteX1" fmla="*/ 2525404 w 2817789"/>
              <a:gd name="connsiteY1" fmla="*/ 0 h 584771"/>
              <a:gd name="connsiteX2" fmla="*/ 2817789 w 2817789"/>
              <a:gd name="connsiteY2" fmla="*/ 292386 h 584771"/>
              <a:gd name="connsiteX3" fmla="*/ 2525404 w 2817789"/>
              <a:gd name="connsiteY3" fmla="*/ 584771 h 584771"/>
              <a:gd name="connsiteX4" fmla="*/ 0 w 2817789"/>
              <a:gd name="connsiteY4" fmla="*/ 584771 h 584771"/>
              <a:gd name="connsiteX5" fmla="*/ 91440 w 2817789"/>
              <a:gd name="connsiteY5" fmla="*/ 91440 h 584771"/>
              <a:gd name="connsiteX0" fmla="*/ 0 w 2817789"/>
              <a:gd name="connsiteY0" fmla="*/ 0 h 584771"/>
              <a:gd name="connsiteX1" fmla="*/ 2525404 w 2817789"/>
              <a:gd name="connsiteY1" fmla="*/ 0 h 584771"/>
              <a:gd name="connsiteX2" fmla="*/ 2817789 w 2817789"/>
              <a:gd name="connsiteY2" fmla="*/ 292386 h 584771"/>
              <a:gd name="connsiteX3" fmla="*/ 2525404 w 2817789"/>
              <a:gd name="connsiteY3" fmla="*/ 584771 h 584771"/>
              <a:gd name="connsiteX4" fmla="*/ 0 w 2817789"/>
              <a:gd name="connsiteY4" fmla="*/ 584771 h 584771"/>
              <a:gd name="connsiteX0" fmla="*/ 0 w 2722536"/>
              <a:gd name="connsiteY0" fmla="*/ 0 h 584771"/>
              <a:gd name="connsiteX1" fmla="*/ 2525404 w 2722536"/>
              <a:gd name="connsiteY1" fmla="*/ 0 h 584771"/>
              <a:gd name="connsiteX2" fmla="*/ 2722536 w 2722536"/>
              <a:gd name="connsiteY2" fmla="*/ 323014 h 584771"/>
              <a:gd name="connsiteX3" fmla="*/ 2525404 w 2722536"/>
              <a:gd name="connsiteY3" fmla="*/ 584771 h 584771"/>
              <a:gd name="connsiteX4" fmla="*/ 0 w 2722536"/>
              <a:gd name="connsiteY4" fmla="*/ 584771 h 584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2536" h="584771">
                <a:moveTo>
                  <a:pt x="0" y="0"/>
                </a:moveTo>
                <a:lnTo>
                  <a:pt x="2525404" y="0"/>
                </a:lnTo>
                <a:lnTo>
                  <a:pt x="2722536" y="323014"/>
                </a:lnTo>
                <a:lnTo>
                  <a:pt x="2525404" y="584771"/>
                </a:lnTo>
                <a:lnTo>
                  <a:pt x="0" y="584771"/>
                </a:lnTo>
              </a:path>
            </a:pathLst>
          </a:custGeom>
          <a:gradFill>
            <a:gsLst>
              <a:gs pos="0">
                <a:srgbClr val="0070C0">
                  <a:alpha val="0"/>
                </a:srgbClr>
              </a:gs>
              <a:gs pos="100000">
                <a:schemeClr val="accent2">
                  <a:tint val="84000"/>
                  <a:satMod val="160000"/>
                </a:schemeClr>
              </a:gs>
            </a:gsLst>
            <a:lin ang="21594000" scaled="0"/>
          </a:gradFill>
          <a:ln w="9525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2000"/>
                    <a:lumOff val="98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1000000" scaled="0"/>
            </a:gra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47BFDFF6-00E7-4CE5-9228-5784EEAA5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151" y="5424455"/>
            <a:ext cx="1656592" cy="907086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715C463A-D871-4E96-B2CB-2E92C2EB9654}"/>
              </a:ext>
            </a:extLst>
          </p:cNvPr>
          <p:cNvSpPr txBox="1"/>
          <p:nvPr/>
        </p:nvSpPr>
        <p:spPr>
          <a:xfrm>
            <a:off x="6823489" y="6257690"/>
            <a:ext cx="1965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Color Sensor</a:t>
            </a:r>
            <a:endParaRPr lang="x-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00B0F0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2F45326-3867-4C0A-ADBA-5E554A75639A}"/>
              </a:ext>
            </a:extLst>
          </p:cNvPr>
          <p:cNvSpPr txBox="1"/>
          <p:nvPr/>
        </p:nvSpPr>
        <p:spPr>
          <a:xfrm>
            <a:off x="8190012" y="1156603"/>
            <a:ext cx="21949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50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Light intensity and power supply can effect on performance </a:t>
            </a:r>
            <a:endParaRPr lang="x-none" sz="1400" spc="50" dirty="0">
              <a:ln w="9525" cmpd="sng">
                <a:solidFill>
                  <a:schemeClr val="accent1"/>
                </a:solidFill>
                <a:prstDash val="solid"/>
              </a:ln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8" name="Arrow: Pentagon 22">
            <a:extLst>
              <a:ext uri="{FF2B5EF4-FFF2-40B4-BE49-F238E27FC236}">
                <a16:creationId xmlns:a16="http://schemas.microsoft.com/office/drawing/2014/main" id="{DE5EB2C7-6F22-427A-85BB-8E01BFAE9959}"/>
              </a:ext>
            </a:extLst>
          </p:cNvPr>
          <p:cNvSpPr/>
          <p:nvPr/>
        </p:nvSpPr>
        <p:spPr>
          <a:xfrm rot="16200000">
            <a:off x="5409810" y="3310045"/>
            <a:ext cx="4480618" cy="509594"/>
          </a:xfrm>
          <a:custGeom>
            <a:avLst/>
            <a:gdLst>
              <a:gd name="connsiteX0" fmla="*/ 0 w 2817789"/>
              <a:gd name="connsiteY0" fmla="*/ 0 h 584771"/>
              <a:gd name="connsiteX1" fmla="*/ 2525404 w 2817789"/>
              <a:gd name="connsiteY1" fmla="*/ 0 h 584771"/>
              <a:gd name="connsiteX2" fmla="*/ 2817789 w 2817789"/>
              <a:gd name="connsiteY2" fmla="*/ 292386 h 584771"/>
              <a:gd name="connsiteX3" fmla="*/ 2525404 w 2817789"/>
              <a:gd name="connsiteY3" fmla="*/ 584771 h 584771"/>
              <a:gd name="connsiteX4" fmla="*/ 0 w 2817789"/>
              <a:gd name="connsiteY4" fmla="*/ 584771 h 584771"/>
              <a:gd name="connsiteX5" fmla="*/ 0 w 2817789"/>
              <a:gd name="connsiteY5" fmla="*/ 0 h 584771"/>
              <a:gd name="connsiteX0" fmla="*/ 0 w 2817789"/>
              <a:gd name="connsiteY0" fmla="*/ 0 h 584771"/>
              <a:gd name="connsiteX1" fmla="*/ 2525404 w 2817789"/>
              <a:gd name="connsiteY1" fmla="*/ 0 h 584771"/>
              <a:gd name="connsiteX2" fmla="*/ 2817789 w 2817789"/>
              <a:gd name="connsiteY2" fmla="*/ 292386 h 584771"/>
              <a:gd name="connsiteX3" fmla="*/ 2525404 w 2817789"/>
              <a:gd name="connsiteY3" fmla="*/ 584771 h 584771"/>
              <a:gd name="connsiteX4" fmla="*/ 0 w 2817789"/>
              <a:gd name="connsiteY4" fmla="*/ 584771 h 584771"/>
              <a:gd name="connsiteX5" fmla="*/ 91440 w 2817789"/>
              <a:gd name="connsiteY5" fmla="*/ 91440 h 584771"/>
              <a:gd name="connsiteX0" fmla="*/ 0 w 2817789"/>
              <a:gd name="connsiteY0" fmla="*/ 0 h 584771"/>
              <a:gd name="connsiteX1" fmla="*/ 2525404 w 2817789"/>
              <a:gd name="connsiteY1" fmla="*/ 0 h 584771"/>
              <a:gd name="connsiteX2" fmla="*/ 2817789 w 2817789"/>
              <a:gd name="connsiteY2" fmla="*/ 292386 h 584771"/>
              <a:gd name="connsiteX3" fmla="*/ 2525404 w 2817789"/>
              <a:gd name="connsiteY3" fmla="*/ 584771 h 584771"/>
              <a:gd name="connsiteX4" fmla="*/ 0 w 2817789"/>
              <a:gd name="connsiteY4" fmla="*/ 584771 h 584771"/>
              <a:gd name="connsiteX0" fmla="*/ 0 w 2722536"/>
              <a:gd name="connsiteY0" fmla="*/ 0 h 584771"/>
              <a:gd name="connsiteX1" fmla="*/ 2525404 w 2722536"/>
              <a:gd name="connsiteY1" fmla="*/ 0 h 584771"/>
              <a:gd name="connsiteX2" fmla="*/ 2722536 w 2722536"/>
              <a:gd name="connsiteY2" fmla="*/ 323014 h 584771"/>
              <a:gd name="connsiteX3" fmla="*/ 2525404 w 2722536"/>
              <a:gd name="connsiteY3" fmla="*/ 584771 h 584771"/>
              <a:gd name="connsiteX4" fmla="*/ 0 w 2722536"/>
              <a:gd name="connsiteY4" fmla="*/ 584771 h 584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22536" h="584771">
                <a:moveTo>
                  <a:pt x="0" y="0"/>
                </a:moveTo>
                <a:lnTo>
                  <a:pt x="2525404" y="0"/>
                </a:lnTo>
                <a:lnTo>
                  <a:pt x="2722536" y="323014"/>
                </a:lnTo>
                <a:lnTo>
                  <a:pt x="2525404" y="584771"/>
                </a:lnTo>
                <a:lnTo>
                  <a:pt x="0" y="584771"/>
                </a:lnTo>
              </a:path>
            </a:pathLst>
          </a:custGeom>
          <a:gradFill>
            <a:gsLst>
              <a:gs pos="0">
                <a:srgbClr val="0070C0">
                  <a:alpha val="0"/>
                </a:srgbClr>
              </a:gs>
              <a:gs pos="100000">
                <a:schemeClr val="accent2">
                  <a:tint val="84000"/>
                  <a:satMod val="160000"/>
                </a:schemeClr>
              </a:gs>
            </a:gsLst>
            <a:lin ang="21594000" scaled="0"/>
          </a:gradFill>
          <a:ln w="9525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2000"/>
                    <a:lumOff val="98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1000000" scaled="0"/>
            </a:gra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A923B0FC-A7D8-46AC-9F3E-C6DC2B9FF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296" y="5292463"/>
            <a:ext cx="1656592" cy="907086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2F8D5E9A-00A0-4453-A37D-CAD99BB4ABDF}"/>
              </a:ext>
            </a:extLst>
          </p:cNvPr>
          <p:cNvSpPr txBox="1"/>
          <p:nvPr/>
        </p:nvSpPr>
        <p:spPr>
          <a:xfrm>
            <a:off x="7946667" y="6199549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x-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00B0F0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61" name="Slide Number Placeholder 5">
            <a:extLst>
              <a:ext uri="{FF2B5EF4-FFF2-40B4-BE49-F238E27FC236}">
                <a16:creationId xmlns:a16="http://schemas.microsoft.com/office/drawing/2014/main" id="{1F3CF10F-1FAC-461A-BD49-1CE0D26F5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4677" y="6122927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013A0F-8A3F-4C62-8D29-32072DD9D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</p:spTree>
    <p:extLst>
      <p:ext uri="{BB962C8B-B14F-4D97-AF65-F5344CB8AC3E}">
        <p14:creationId xmlns:p14="http://schemas.microsoft.com/office/powerpoint/2010/main" val="253130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75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25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2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2.96296E-6 L -0.00586 -0.2757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9" y="-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25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25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44444E-6 L -0.00013 -0.52037 " pathEditMode="relative" rAng="0" ptsTypes="AA">
                                      <p:cBhvr>
                                        <p:cTn id="8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26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25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250"/>
                            </p:stCondLst>
                            <p:childTnLst>
                              <p:par>
                                <p:cTn id="9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48148E-6 L -0.00469 -0.62129 " pathEditMode="relative" rAng="0" ptsTypes="AA">
                                      <p:cBhvr>
                                        <p:cTn id="10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" y="-310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8250"/>
                            </p:stCondLst>
                            <p:childTnLst>
                              <p:par>
                                <p:cTn id="11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  <p:bldP spid="35" grpId="0"/>
      <p:bldP spid="50" grpId="0" animBg="1"/>
      <p:bldP spid="52" grpId="0"/>
      <p:bldP spid="53" grpId="0"/>
      <p:bldP spid="54" grpId="0" animBg="1"/>
      <p:bldP spid="56" grpId="0"/>
      <p:bldP spid="57" grpId="0"/>
      <p:bldP spid="58" grpId="0" animBg="1"/>
      <p:bldP spid="6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F3438A-61F8-4C32-B76E-0AEC9A2B6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98" y="467870"/>
            <a:ext cx="11087004" cy="63901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D300F37-4EA2-4DB3-9BE8-B0ACBD1795B1}"/>
              </a:ext>
            </a:extLst>
          </p:cNvPr>
          <p:cNvSpPr txBox="1"/>
          <p:nvPr/>
        </p:nvSpPr>
        <p:spPr>
          <a:xfrm>
            <a:off x="903171" y="0"/>
            <a:ext cx="100244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Schematics Diagram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0E1928-000A-4C16-A427-09C348370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A39F4-667A-4B74-8054-7E18C045B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777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A91D7E6-F1B0-41DC-8227-2FB2A5537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34" y="776188"/>
            <a:ext cx="285750" cy="10477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2C7651-0D71-4C59-8DC2-0BAA44751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34" y="801286"/>
            <a:ext cx="10827658" cy="566941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0ADDFC2-BBC2-4861-B76B-9ABF122763DB}"/>
              </a:ext>
            </a:extLst>
          </p:cNvPr>
          <p:cNvSpPr txBox="1"/>
          <p:nvPr/>
        </p:nvSpPr>
        <p:spPr>
          <a:xfrm>
            <a:off x="800534" y="57028"/>
            <a:ext cx="100244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Thinkercad</a:t>
            </a: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Simulation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60B0C-D46A-4F52-A84B-B9B7A5666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Prototyping and Systems Engineering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D7CDE87-12A3-4A36-934C-C08BA60DF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537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BBA92AD-027C-0932-5D93-3EDCD1D37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CA1D73-9774-6079-E069-67C72A0DF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397EB9-4864-4DFF-9570-16F351BAE840}"/>
              </a:ext>
            </a:extLst>
          </p:cNvPr>
          <p:cNvSpPr txBox="1"/>
          <p:nvPr/>
        </p:nvSpPr>
        <p:spPr>
          <a:xfrm>
            <a:off x="4366817" y="592723"/>
            <a:ext cx="29917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Motivation</a:t>
            </a:r>
            <a:endParaRPr lang="en-DE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65EF46-767A-4413-A37B-AED39FADB3AA}"/>
              </a:ext>
            </a:extLst>
          </p:cNvPr>
          <p:cNvSpPr txBox="1"/>
          <p:nvPr/>
        </p:nvSpPr>
        <p:spPr>
          <a:xfrm>
            <a:off x="1525962" y="2095466"/>
            <a:ext cx="95878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Arduino base Autonomous vehicles </a:t>
            </a:r>
            <a:endParaRPr lang="x-none" sz="2000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880C62-6EF8-442C-A1B1-8913724ECAD2}"/>
              </a:ext>
            </a:extLst>
          </p:cNvPr>
          <p:cNvSpPr txBox="1"/>
          <p:nvPr/>
        </p:nvSpPr>
        <p:spPr>
          <a:xfrm>
            <a:off x="1525962" y="3239581"/>
            <a:ext cx="5033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Obstacles detection and avoidance  </a:t>
            </a:r>
            <a:endParaRPr lang="x-none" sz="2000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4857D4-F74D-40C3-978E-E8F694FD75D1}"/>
              </a:ext>
            </a:extLst>
          </p:cNvPr>
          <p:cNvSpPr txBox="1"/>
          <p:nvPr/>
        </p:nvSpPr>
        <p:spPr>
          <a:xfrm>
            <a:off x="1525962" y="3764638"/>
            <a:ext cx="48281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Color identification </a:t>
            </a:r>
            <a:endParaRPr lang="x-none" sz="2000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0F1E49-7EE9-41D1-8BCA-B7030AA360C5}"/>
              </a:ext>
            </a:extLst>
          </p:cNvPr>
          <p:cNvSpPr txBox="1"/>
          <p:nvPr/>
        </p:nvSpPr>
        <p:spPr>
          <a:xfrm>
            <a:off x="1525962" y="2657507"/>
            <a:ext cx="95878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Line detection and following </a:t>
            </a:r>
            <a:endParaRPr lang="x-none" sz="2000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84C8A2-D133-41BD-9FF8-D7C724DFC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922" y="2377520"/>
            <a:ext cx="2630816" cy="25023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01FE5A-A4D5-4BF1-8A4F-E83A463E8E5A}"/>
              </a:ext>
            </a:extLst>
          </p:cNvPr>
          <p:cNvSpPr txBox="1"/>
          <p:nvPr/>
        </p:nvSpPr>
        <p:spPr>
          <a:xfrm>
            <a:off x="1491719" y="4289695"/>
            <a:ext cx="48281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Parking vehicle </a:t>
            </a:r>
            <a:endParaRPr lang="x-none" sz="2000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09380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C26068D-851D-CF30-E951-887F0359C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1713BD-3BE4-B4BC-429A-E005A4AF2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diagram of a company&#10;&#10;AI-generated content may be incorrect.">
            <a:extLst>
              <a:ext uri="{FF2B5EF4-FFF2-40B4-BE49-F238E27FC236}">
                <a16:creationId xmlns:a16="http://schemas.microsoft.com/office/drawing/2014/main" id="{A5663950-36D4-A6E8-2D1F-582069292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48" y="0"/>
            <a:ext cx="11361683" cy="674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922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595CA-D690-2E52-6E63-62C639512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Hardware components</a:t>
            </a:r>
            <a:endParaRPr lang="en-GB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3FA3C2C-1484-68B3-DD8D-F7FAF513AB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0317" y="1713186"/>
            <a:ext cx="6260629" cy="459617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Arduino Uno / Nano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latin typeface="Arial" panose="020B0604020202020204" pitchFamily="34" charset="0"/>
              </a:rPr>
              <a:t> Color Sensor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L298N Motor Driver Module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2x IR Line Sensors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Ultrasonic Sensor (HC-SR04)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2 DC Motors + wheels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Power supply (battery pack)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Chassis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Jumper wires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C5C28A-F01C-8A3A-0939-22794454B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15148" y="6470704"/>
            <a:ext cx="3875798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Prototyping and Systems Engineering</a:t>
            </a:r>
          </a:p>
        </p:txBody>
      </p:sp>
      <p:pic>
        <p:nvPicPr>
          <p:cNvPr id="8" name="Picture 7" descr="Electronics protoboard">
            <a:extLst>
              <a:ext uri="{FF2B5EF4-FFF2-40B4-BE49-F238E27FC236}">
                <a16:creationId xmlns:a16="http://schemas.microsoft.com/office/drawing/2014/main" id="{6F8D298E-471B-D816-84B6-D2489B2A1C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418" r="44422" b="-1"/>
          <a:stretch>
            <a:fillRect/>
          </a:stretch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87C47-FB25-D115-F01A-E476DEC9C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7251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ECE9C4-9CD8-4C37-98D9-E48DC6BF9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Prototyping and Systems Engineering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B52139-0684-48A9-BB23-422F8352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FA5DCB-A029-453B-A6D9-DCD79ED2F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3849" y="1097000"/>
            <a:ext cx="1797561" cy="22155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8DE194-1E6F-4307-B91A-B99F17D14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21" y="4777938"/>
            <a:ext cx="1728569" cy="16417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89361-2225-4B0B-8CB5-587CEEDC2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171" y="2690635"/>
            <a:ext cx="1979752" cy="14767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06953E-42D0-4BE7-8709-780B867DED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3849" y="3991481"/>
            <a:ext cx="1940139" cy="23247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59057B1-D21B-4FA5-9AEE-C59F032CAC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621" y="410752"/>
            <a:ext cx="2012080" cy="16417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B7E31C7-E2CC-4328-9060-A06DFC677E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5810" y="1231642"/>
            <a:ext cx="7089296" cy="436718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8B188C8-D16F-47C8-ADD6-A2CE09612A96}"/>
              </a:ext>
            </a:extLst>
          </p:cNvPr>
          <p:cNvSpPr txBox="1"/>
          <p:nvPr/>
        </p:nvSpPr>
        <p:spPr>
          <a:xfrm>
            <a:off x="-242747" y="2166528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Ultrasonic Sensor holder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177A88-A049-4FB2-A513-66F42DECFDA9}"/>
              </a:ext>
            </a:extLst>
          </p:cNvPr>
          <p:cNvSpPr txBox="1"/>
          <p:nvPr/>
        </p:nvSpPr>
        <p:spPr>
          <a:xfrm>
            <a:off x="-242747" y="4261095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Motor older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DFA2B1-2D4D-4C12-9F0A-D85FB9622C74}"/>
              </a:ext>
            </a:extLst>
          </p:cNvPr>
          <p:cNvSpPr txBox="1"/>
          <p:nvPr/>
        </p:nvSpPr>
        <p:spPr>
          <a:xfrm>
            <a:off x="-309748" y="6463702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Color Sensor holder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EFBC6C-CCF4-433C-8F52-E4DAFF7CE550}"/>
              </a:ext>
            </a:extLst>
          </p:cNvPr>
          <p:cNvSpPr txBox="1"/>
          <p:nvPr/>
        </p:nvSpPr>
        <p:spPr>
          <a:xfrm>
            <a:off x="2088931" y="3406328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Battery holder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E2001F-56A1-4D4A-8657-674DE275A14A}"/>
              </a:ext>
            </a:extLst>
          </p:cNvPr>
          <p:cNvSpPr txBox="1"/>
          <p:nvPr/>
        </p:nvSpPr>
        <p:spPr>
          <a:xfrm>
            <a:off x="2112927" y="6375692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Servo holder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7D55D5-65AA-4BDB-98FA-0D3A71C3BDE8}"/>
              </a:ext>
            </a:extLst>
          </p:cNvPr>
          <p:cNvSpPr txBox="1"/>
          <p:nvPr/>
        </p:nvSpPr>
        <p:spPr>
          <a:xfrm>
            <a:off x="6009832" y="5693840"/>
            <a:ext cx="5314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SOLIDWORKS Motion study and Exploded view 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917A29-0536-49DB-A245-945AB4DB8420}"/>
              </a:ext>
            </a:extLst>
          </p:cNvPr>
          <p:cNvSpPr txBox="1"/>
          <p:nvPr/>
        </p:nvSpPr>
        <p:spPr>
          <a:xfrm>
            <a:off x="1774639" y="97428"/>
            <a:ext cx="8213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3D Design</a:t>
            </a:r>
          </a:p>
        </p:txBody>
      </p:sp>
    </p:spTree>
    <p:extLst>
      <p:ext uri="{BB962C8B-B14F-4D97-AF65-F5344CB8AC3E}">
        <p14:creationId xmlns:p14="http://schemas.microsoft.com/office/powerpoint/2010/main" val="2105087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B7D751-445F-41F1-B705-680707B42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31" y="600166"/>
            <a:ext cx="6275224" cy="25588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2DB8AE-7ACB-40EE-B40B-0BC5CB22B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6367" y="600166"/>
            <a:ext cx="4505816" cy="48583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554068-80BA-4690-AB24-8C47B9CEA0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2767905" y="2854233"/>
            <a:ext cx="3624499" cy="43830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953718-39C2-4405-B080-DDE9AE368A74}"/>
              </a:ext>
            </a:extLst>
          </p:cNvPr>
          <p:cNvSpPr txBox="1"/>
          <p:nvPr/>
        </p:nvSpPr>
        <p:spPr>
          <a:xfrm>
            <a:off x="2103736" y="189983"/>
            <a:ext cx="8213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Paper Sketch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E62B1C-0057-4D02-8CA1-AA1F09B4473A}"/>
              </a:ext>
            </a:extLst>
          </p:cNvPr>
          <p:cNvSpPr txBox="1"/>
          <p:nvPr/>
        </p:nvSpPr>
        <p:spPr>
          <a:xfrm>
            <a:off x="1613941" y="3244334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Front View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BA8DE4-783B-49AF-984A-1A782B4F5C6F}"/>
              </a:ext>
            </a:extLst>
          </p:cNvPr>
          <p:cNvSpPr txBox="1"/>
          <p:nvPr/>
        </p:nvSpPr>
        <p:spPr>
          <a:xfrm>
            <a:off x="2521249" y="6298685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Bottom View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244A8D-CE03-47F7-B3DF-F242CE130FBD}"/>
              </a:ext>
            </a:extLst>
          </p:cNvPr>
          <p:cNvSpPr txBox="1"/>
          <p:nvPr/>
        </p:nvSpPr>
        <p:spPr>
          <a:xfrm>
            <a:off x="8066743" y="5499350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Top View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EF0989C-4EFF-4B0C-A962-EAB593DB1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Prototyping and Systems Engineering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583DB8FD-C6A9-4E47-896B-1FC305EDC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246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FA56DCFC-C316-4799-B57B-D50C9A488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55" y="759503"/>
            <a:ext cx="285750" cy="10477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25A97A-0251-4210-BB10-2E1769EF0B74}"/>
              </a:ext>
            </a:extLst>
          </p:cNvPr>
          <p:cNvSpPr txBox="1"/>
          <p:nvPr/>
        </p:nvSpPr>
        <p:spPr>
          <a:xfrm>
            <a:off x="2113067" y="497893"/>
            <a:ext cx="8213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Assembly Process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0561643-856D-4FC3-954E-5EF07C22EE35}"/>
              </a:ext>
            </a:extLst>
          </p:cNvPr>
          <p:cNvSpPr/>
          <p:nvPr/>
        </p:nvSpPr>
        <p:spPr>
          <a:xfrm>
            <a:off x="8753985" y="1571340"/>
            <a:ext cx="2962275" cy="4314825"/>
          </a:xfrm>
          <a:prstGeom prst="roundRect">
            <a:avLst/>
          </a:prstGeom>
          <a:solidFill>
            <a:schemeClr val="tx1">
              <a:lumMod val="95000"/>
              <a:lumOff val="5000"/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6BA84C8-9D0D-4DBA-9AFC-BE346487AE64}"/>
              </a:ext>
            </a:extLst>
          </p:cNvPr>
          <p:cNvSpPr/>
          <p:nvPr/>
        </p:nvSpPr>
        <p:spPr>
          <a:xfrm>
            <a:off x="4765475" y="1571340"/>
            <a:ext cx="2962275" cy="4314825"/>
          </a:xfrm>
          <a:prstGeom prst="roundRect">
            <a:avLst/>
          </a:prstGeom>
          <a:solidFill>
            <a:schemeClr val="tx1">
              <a:lumMod val="95000"/>
              <a:lumOff val="5000"/>
              <a:alpha val="8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4C1BA3A-4198-4544-B357-917C0B7CAB21}"/>
              </a:ext>
            </a:extLst>
          </p:cNvPr>
          <p:cNvSpPr/>
          <p:nvPr/>
        </p:nvSpPr>
        <p:spPr>
          <a:xfrm>
            <a:off x="607536" y="1571340"/>
            <a:ext cx="2962275" cy="4314825"/>
          </a:xfrm>
          <a:prstGeom prst="round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FFCCB9-3794-4E29-AF40-01901073C0AD}"/>
              </a:ext>
            </a:extLst>
          </p:cNvPr>
          <p:cNvSpPr txBox="1"/>
          <p:nvPr/>
        </p:nvSpPr>
        <p:spPr>
          <a:xfrm>
            <a:off x="1576120" y="1732980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01</a:t>
            </a:r>
            <a:endParaRPr lang="x-none" b="1" spc="50" dirty="0">
              <a:ln w="9525" cmpd="sng">
                <a:solidFill>
                  <a:schemeClr val="accent1"/>
                </a:solidFill>
                <a:prstDash val="solid"/>
              </a:ln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BBA890-6FC2-4AB0-998E-A658FA3AF05B}"/>
              </a:ext>
            </a:extLst>
          </p:cNvPr>
          <p:cNvSpPr txBox="1"/>
          <p:nvPr/>
        </p:nvSpPr>
        <p:spPr>
          <a:xfrm>
            <a:off x="475740" y="2146936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Checklist Observation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036261-2495-4D9D-9C67-E9141CB381F0}"/>
              </a:ext>
            </a:extLst>
          </p:cNvPr>
          <p:cNvSpPr txBox="1"/>
          <p:nvPr/>
        </p:nvSpPr>
        <p:spPr>
          <a:xfrm>
            <a:off x="753033" y="2731667"/>
            <a:ext cx="2861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All 3D parts are present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All components are present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Assembly tools present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Paper Sketch present  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324DC8A-1AD8-4EB0-820B-E0C2E6435185}"/>
              </a:ext>
            </a:extLst>
          </p:cNvPr>
          <p:cNvSpPr/>
          <p:nvPr/>
        </p:nvSpPr>
        <p:spPr>
          <a:xfrm>
            <a:off x="690730" y="6258288"/>
            <a:ext cx="10985567" cy="406945"/>
          </a:xfrm>
          <a:prstGeom prst="round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4B2A5A7-95BF-4E38-8E11-975F4976559C}"/>
              </a:ext>
            </a:extLst>
          </p:cNvPr>
          <p:cNvSpPr/>
          <p:nvPr/>
        </p:nvSpPr>
        <p:spPr>
          <a:xfrm>
            <a:off x="607536" y="6159661"/>
            <a:ext cx="501573" cy="604197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15" name="Slide Number Placeholder 38">
            <a:extLst>
              <a:ext uri="{FF2B5EF4-FFF2-40B4-BE49-F238E27FC236}">
                <a16:creationId xmlns:a16="http://schemas.microsoft.com/office/drawing/2014/main" id="{EB95EA71-AF62-4261-895E-72F8B1D7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3341" y="6436392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7A38DD-76AF-43A0-8B57-D5E5D254C29C}"/>
              </a:ext>
            </a:extLst>
          </p:cNvPr>
          <p:cNvSpPr txBox="1"/>
          <p:nvPr/>
        </p:nvSpPr>
        <p:spPr>
          <a:xfrm>
            <a:off x="8855226" y="2056489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Electrical Connection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CDCAEE-E877-4796-A074-FD08DD7B557F}"/>
              </a:ext>
            </a:extLst>
          </p:cNvPr>
          <p:cNvSpPr txBox="1"/>
          <p:nvPr/>
        </p:nvSpPr>
        <p:spPr>
          <a:xfrm>
            <a:off x="8781469" y="2516268"/>
            <a:ext cx="29073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Check datasheet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Understand schematics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Connect the signal pin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Connect power and Ground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Double check every connection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4B2FE6-857C-40FF-90A9-DE4DEB0A5FC4}"/>
              </a:ext>
            </a:extLst>
          </p:cNvPr>
          <p:cNvSpPr txBox="1"/>
          <p:nvPr/>
        </p:nvSpPr>
        <p:spPr>
          <a:xfrm>
            <a:off x="4792959" y="2097152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Components Mounting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9862FC-BC52-459A-90E9-6228F8602AE2}"/>
              </a:ext>
            </a:extLst>
          </p:cNvPr>
          <p:cNvSpPr txBox="1"/>
          <p:nvPr/>
        </p:nvSpPr>
        <p:spPr>
          <a:xfrm>
            <a:off x="4765475" y="2611720"/>
            <a:ext cx="29073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Cleaning of 3D parts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Place components in holder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Careful about enough support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Place all in main surface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Check about weight balance  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916074F-A2C3-41E8-A6E9-F333E6B18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764" y="3903476"/>
            <a:ext cx="1674482" cy="1674482"/>
          </a:xfrm>
          <a:prstGeom prst="rect">
            <a:avLst/>
          </a:prstGeom>
        </p:spPr>
      </p:pic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6139CC46-0153-4B31-9E49-F560F0DAD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92959" y="6626698"/>
            <a:ext cx="5901459" cy="274320"/>
          </a:xfrm>
        </p:spPr>
        <p:txBody>
          <a:bodyPr/>
          <a:lstStyle/>
          <a:p>
            <a:r>
              <a:rPr lang="en-US" dirty="0"/>
              <a:t>Prototyping and Systems Engineering</a:t>
            </a:r>
          </a:p>
        </p:txBody>
      </p:sp>
    </p:spTree>
    <p:extLst>
      <p:ext uri="{BB962C8B-B14F-4D97-AF65-F5344CB8AC3E}">
        <p14:creationId xmlns:p14="http://schemas.microsoft.com/office/powerpoint/2010/main" val="3191452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3.7037E-7 L 0.08008 3.7037E-7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9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B517D1-EC41-4EBC-B784-D29D79322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36" y="727063"/>
            <a:ext cx="326377" cy="10477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903353A-4BFD-406E-BBD9-9A826747CE9D}"/>
              </a:ext>
            </a:extLst>
          </p:cNvPr>
          <p:cNvSpPr txBox="1"/>
          <p:nvPr/>
        </p:nvSpPr>
        <p:spPr>
          <a:xfrm>
            <a:off x="2113067" y="497893"/>
            <a:ext cx="8213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Assembly Process 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AE5659D4-E0AA-4882-8C24-2AE7FF7BD039}"/>
              </a:ext>
            </a:extLst>
          </p:cNvPr>
          <p:cNvSpPr/>
          <p:nvPr/>
        </p:nvSpPr>
        <p:spPr>
          <a:xfrm>
            <a:off x="4765475" y="1571340"/>
            <a:ext cx="2962275" cy="4314825"/>
          </a:xfrm>
          <a:prstGeom prst="round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8C14959-FD7C-403F-ABDC-82319BC1161A}"/>
              </a:ext>
            </a:extLst>
          </p:cNvPr>
          <p:cNvSpPr/>
          <p:nvPr/>
        </p:nvSpPr>
        <p:spPr>
          <a:xfrm>
            <a:off x="607536" y="1571340"/>
            <a:ext cx="2962275" cy="4314825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B9DED60-63AE-4E08-8C91-6F64F187F6CB}"/>
              </a:ext>
            </a:extLst>
          </p:cNvPr>
          <p:cNvSpPr txBox="1"/>
          <p:nvPr/>
        </p:nvSpPr>
        <p:spPr>
          <a:xfrm>
            <a:off x="1576120" y="1732980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01</a:t>
            </a:r>
            <a:endParaRPr lang="x-none" b="1" spc="50" dirty="0">
              <a:ln w="9525" cmpd="sng">
                <a:solidFill>
                  <a:schemeClr val="accent1"/>
                </a:solidFill>
                <a:prstDash val="solid"/>
              </a:ln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CBED04F-5369-484B-9168-BEBD3154AA43}"/>
              </a:ext>
            </a:extLst>
          </p:cNvPr>
          <p:cNvSpPr txBox="1"/>
          <p:nvPr/>
        </p:nvSpPr>
        <p:spPr>
          <a:xfrm>
            <a:off x="5820294" y="1679509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02</a:t>
            </a:r>
            <a:endParaRPr lang="x-none" b="1" spc="50" dirty="0">
              <a:ln w="9525" cmpd="sng">
                <a:solidFill>
                  <a:schemeClr val="accent1"/>
                </a:solidFill>
                <a:prstDash val="solid"/>
              </a:ln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E4F61C-27E3-4187-93F8-A83F2CE70E4D}"/>
              </a:ext>
            </a:extLst>
          </p:cNvPr>
          <p:cNvSpPr txBox="1"/>
          <p:nvPr/>
        </p:nvSpPr>
        <p:spPr>
          <a:xfrm>
            <a:off x="4792959" y="2097152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Components Mounting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9C9DD7-6949-4D10-99FF-3460C61FC7B8}"/>
              </a:ext>
            </a:extLst>
          </p:cNvPr>
          <p:cNvSpPr txBox="1"/>
          <p:nvPr/>
        </p:nvSpPr>
        <p:spPr>
          <a:xfrm>
            <a:off x="4765475" y="2611720"/>
            <a:ext cx="29073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Cleaning of 3D parts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Place components in holder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Careful about enough support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Place all in main surface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Check about weight balance   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78E9B56-EAB4-4C88-B4E7-0C39914695DC}"/>
              </a:ext>
            </a:extLst>
          </p:cNvPr>
          <p:cNvSpPr/>
          <p:nvPr/>
        </p:nvSpPr>
        <p:spPr>
          <a:xfrm>
            <a:off x="8753985" y="1571340"/>
            <a:ext cx="2962275" cy="4314825"/>
          </a:xfrm>
          <a:prstGeom prst="roundRect">
            <a:avLst/>
          </a:prstGeom>
          <a:solidFill>
            <a:schemeClr val="tx1">
              <a:lumMod val="95000"/>
              <a:lumOff val="5000"/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1F854A2-89CE-4184-8062-BFD74F1F23B0}"/>
              </a:ext>
            </a:extLst>
          </p:cNvPr>
          <p:cNvSpPr/>
          <p:nvPr/>
        </p:nvSpPr>
        <p:spPr>
          <a:xfrm>
            <a:off x="690730" y="6258288"/>
            <a:ext cx="10985567" cy="406945"/>
          </a:xfrm>
          <a:prstGeom prst="round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3305C1C-CF1A-4AF2-BD20-DF22016CAC57}"/>
              </a:ext>
            </a:extLst>
          </p:cNvPr>
          <p:cNvSpPr/>
          <p:nvPr/>
        </p:nvSpPr>
        <p:spPr>
          <a:xfrm>
            <a:off x="2088673" y="6159661"/>
            <a:ext cx="501573" cy="604197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1" name="Slide Number Placeholder 1">
            <a:extLst>
              <a:ext uri="{FF2B5EF4-FFF2-40B4-BE49-F238E27FC236}">
                <a16:creationId xmlns:a16="http://schemas.microsoft.com/office/drawing/2014/main" id="{5EDF4AB5-1B9E-4DFD-8C25-C42480F85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9755" y="6436392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E61E023-E877-46A7-B3DF-FB2360EE165F}"/>
              </a:ext>
            </a:extLst>
          </p:cNvPr>
          <p:cNvSpPr txBox="1"/>
          <p:nvPr/>
        </p:nvSpPr>
        <p:spPr>
          <a:xfrm>
            <a:off x="475740" y="2146936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Checklist Observation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FB680D-F0E0-4A79-90BE-7FCB4E6C58B9}"/>
              </a:ext>
            </a:extLst>
          </p:cNvPr>
          <p:cNvSpPr txBox="1"/>
          <p:nvPr/>
        </p:nvSpPr>
        <p:spPr>
          <a:xfrm>
            <a:off x="753033" y="2731667"/>
            <a:ext cx="2861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All 3D parts are present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All components are present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Assembly tools present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Paper Sketch present 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E8838F-F201-4C8E-8657-96F6DDF132FA}"/>
              </a:ext>
            </a:extLst>
          </p:cNvPr>
          <p:cNvSpPr txBox="1"/>
          <p:nvPr/>
        </p:nvSpPr>
        <p:spPr>
          <a:xfrm>
            <a:off x="8855226" y="2056489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Electrical Connection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D7BC61A-81A5-43A7-A4B0-4E748E002FD5}"/>
              </a:ext>
            </a:extLst>
          </p:cNvPr>
          <p:cNvSpPr txBox="1"/>
          <p:nvPr/>
        </p:nvSpPr>
        <p:spPr>
          <a:xfrm>
            <a:off x="8781469" y="2516268"/>
            <a:ext cx="29073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Check datasheet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Understand schematics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Connect the signal pin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Connect power and Ground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Double check every connection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11592C6C-DB2A-46D8-923B-3FE8C36EE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7275" y="4153394"/>
            <a:ext cx="1233403" cy="126807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CB64789-4266-41A7-B8F3-D07EA18E9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764" y="3903476"/>
            <a:ext cx="1674482" cy="1674482"/>
          </a:xfrm>
          <a:prstGeom prst="rect">
            <a:avLst/>
          </a:prstGeom>
        </p:spPr>
      </p:pic>
      <p:sp>
        <p:nvSpPr>
          <p:cNvPr id="38" name="Footer Placeholder 37">
            <a:extLst>
              <a:ext uri="{FF2B5EF4-FFF2-40B4-BE49-F238E27FC236}">
                <a16:creationId xmlns:a16="http://schemas.microsoft.com/office/drawing/2014/main" id="{FD740B4E-CE44-4729-A933-30D655A84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70924" y="6633734"/>
            <a:ext cx="5901459" cy="274320"/>
          </a:xfrm>
        </p:spPr>
        <p:txBody>
          <a:bodyPr/>
          <a:lstStyle/>
          <a:p>
            <a:r>
              <a:rPr lang="en-US" dirty="0"/>
              <a:t>Prototyping and Systems Engineering</a:t>
            </a:r>
          </a:p>
        </p:txBody>
      </p:sp>
    </p:spTree>
    <p:extLst>
      <p:ext uri="{BB962C8B-B14F-4D97-AF65-F5344CB8AC3E}">
        <p14:creationId xmlns:p14="http://schemas.microsoft.com/office/powerpoint/2010/main" val="1160611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3.7037E-7 L 0.32995 3.7037E-7 " pathEditMode="relative" rAng="0" ptsTypes="AA">
                                      <p:cBhvr>
                                        <p:cTn id="6" dur="6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9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D0A4B4-F29C-44E5-B953-8418946F5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34" y="776188"/>
            <a:ext cx="285750" cy="104775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970A3DA-A457-4854-B9F3-AA05C0119ED3}"/>
              </a:ext>
            </a:extLst>
          </p:cNvPr>
          <p:cNvSpPr txBox="1"/>
          <p:nvPr/>
        </p:nvSpPr>
        <p:spPr>
          <a:xfrm>
            <a:off x="2113067" y="497893"/>
            <a:ext cx="8213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Assembly Process 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AA36A0E-39B1-4602-AADB-DDF3D01E051B}"/>
              </a:ext>
            </a:extLst>
          </p:cNvPr>
          <p:cNvSpPr/>
          <p:nvPr/>
        </p:nvSpPr>
        <p:spPr>
          <a:xfrm>
            <a:off x="8753985" y="1571340"/>
            <a:ext cx="2962275" cy="4314825"/>
          </a:xfrm>
          <a:prstGeom prst="round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163E86A-B313-40C8-8E11-E02729D743E1}"/>
              </a:ext>
            </a:extLst>
          </p:cNvPr>
          <p:cNvSpPr txBox="1"/>
          <p:nvPr/>
        </p:nvSpPr>
        <p:spPr>
          <a:xfrm>
            <a:off x="9818212" y="1626038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03</a:t>
            </a:r>
            <a:endParaRPr lang="x-none" b="1" spc="50" dirty="0">
              <a:ln w="9525" cmpd="sng">
                <a:solidFill>
                  <a:schemeClr val="accent1"/>
                </a:solidFill>
                <a:prstDash val="solid"/>
              </a:ln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F64B28B-3BE1-420F-B587-CDA94491A053}"/>
              </a:ext>
            </a:extLst>
          </p:cNvPr>
          <p:cNvSpPr txBox="1"/>
          <p:nvPr/>
        </p:nvSpPr>
        <p:spPr>
          <a:xfrm>
            <a:off x="8855226" y="2056489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Electrical Connection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2E1955F-E4B9-42D8-AB38-936CE34FC4E7}"/>
              </a:ext>
            </a:extLst>
          </p:cNvPr>
          <p:cNvSpPr txBox="1"/>
          <p:nvPr/>
        </p:nvSpPr>
        <p:spPr>
          <a:xfrm>
            <a:off x="8753985" y="2516268"/>
            <a:ext cx="29073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Check datasheet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Understand schematics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Connect the signal pin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Connect power and Ground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Double check every connection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74C8CDF-4F42-4D86-B09B-78D10FF892A2}"/>
              </a:ext>
            </a:extLst>
          </p:cNvPr>
          <p:cNvSpPr/>
          <p:nvPr/>
        </p:nvSpPr>
        <p:spPr>
          <a:xfrm>
            <a:off x="607536" y="1571340"/>
            <a:ext cx="2962275" cy="4314825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A1A07A9-E544-4604-B635-30FBDD346649}"/>
              </a:ext>
            </a:extLst>
          </p:cNvPr>
          <p:cNvSpPr txBox="1"/>
          <p:nvPr/>
        </p:nvSpPr>
        <p:spPr>
          <a:xfrm>
            <a:off x="1576120" y="1732980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01</a:t>
            </a:r>
            <a:endParaRPr lang="x-none" b="1" spc="50" dirty="0">
              <a:ln w="9525" cmpd="sng">
                <a:solidFill>
                  <a:schemeClr val="accent1"/>
                </a:solidFill>
                <a:prstDash val="solid"/>
              </a:ln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94F250A5-FA27-4BCB-AC20-7956FFBD6D3A}"/>
              </a:ext>
            </a:extLst>
          </p:cNvPr>
          <p:cNvSpPr/>
          <p:nvPr/>
        </p:nvSpPr>
        <p:spPr>
          <a:xfrm>
            <a:off x="690730" y="6258288"/>
            <a:ext cx="10985567" cy="406945"/>
          </a:xfrm>
          <a:prstGeom prst="round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4510565-E22D-41F7-A341-98CAEC961E23}"/>
              </a:ext>
            </a:extLst>
          </p:cNvPr>
          <p:cNvSpPr/>
          <p:nvPr/>
        </p:nvSpPr>
        <p:spPr>
          <a:xfrm>
            <a:off x="5968341" y="6105912"/>
            <a:ext cx="501573" cy="604197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B08B32E7-AE1E-4BE8-874B-EDB09A91EBD6}"/>
              </a:ext>
            </a:extLst>
          </p:cNvPr>
          <p:cNvSpPr/>
          <p:nvPr/>
        </p:nvSpPr>
        <p:spPr>
          <a:xfrm>
            <a:off x="4765475" y="1571340"/>
            <a:ext cx="2962275" cy="4314825"/>
          </a:xfrm>
          <a:prstGeom prst="roundRect">
            <a:avLst/>
          </a:prstGeom>
          <a:solidFill>
            <a:schemeClr val="bg1">
              <a:lumMod val="95000"/>
              <a:lumOff val="5000"/>
              <a:alpha val="8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B290398-1009-4E9E-8A75-6B436C50C9D8}"/>
              </a:ext>
            </a:extLst>
          </p:cNvPr>
          <p:cNvSpPr txBox="1"/>
          <p:nvPr/>
        </p:nvSpPr>
        <p:spPr>
          <a:xfrm>
            <a:off x="5820294" y="1679509"/>
            <a:ext cx="79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02</a:t>
            </a:r>
            <a:endParaRPr lang="x-none" b="1" spc="50" dirty="0">
              <a:ln w="9525" cmpd="sng">
                <a:solidFill>
                  <a:schemeClr val="accent1"/>
                </a:solidFill>
                <a:prstDash val="solid"/>
              </a:ln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45" name="Slide Number Placeholder 1">
            <a:extLst>
              <a:ext uri="{FF2B5EF4-FFF2-40B4-BE49-F238E27FC236}">
                <a16:creationId xmlns:a16="http://schemas.microsoft.com/office/drawing/2014/main" id="{21D8FFD5-7B69-4ABE-BF9F-995445094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0334" y="6408010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DAC5CB1-D61D-4DF3-9678-437D38B89AFB}"/>
              </a:ext>
            </a:extLst>
          </p:cNvPr>
          <p:cNvSpPr txBox="1"/>
          <p:nvPr/>
        </p:nvSpPr>
        <p:spPr>
          <a:xfrm>
            <a:off x="475740" y="2146936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Checklist Observation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372A41-2327-4D78-9072-BFD48A535733}"/>
              </a:ext>
            </a:extLst>
          </p:cNvPr>
          <p:cNvSpPr txBox="1"/>
          <p:nvPr/>
        </p:nvSpPr>
        <p:spPr>
          <a:xfrm>
            <a:off x="753033" y="2731667"/>
            <a:ext cx="2861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All 3D parts are present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All components are present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Assembly tools present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Paper Sketch present 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2691200-98F4-4187-85FA-58FF52E5C2F3}"/>
              </a:ext>
            </a:extLst>
          </p:cNvPr>
          <p:cNvSpPr txBox="1"/>
          <p:nvPr/>
        </p:nvSpPr>
        <p:spPr>
          <a:xfrm>
            <a:off x="4792959" y="2097152"/>
            <a:ext cx="29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Components Mounting</a:t>
            </a:r>
            <a:endParaRPr lang="x-none" b="1" dirty="0">
              <a:ln w="10160">
                <a:noFill/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70074CF-3E45-4499-806A-1DC2B8796409}"/>
              </a:ext>
            </a:extLst>
          </p:cNvPr>
          <p:cNvSpPr txBox="1"/>
          <p:nvPr/>
        </p:nvSpPr>
        <p:spPr>
          <a:xfrm>
            <a:off x="4765475" y="2611720"/>
            <a:ext cx="29073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Cleaning of 3D parts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Place components in holder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Careful about enough support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Place all in main surface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Check about weight balance   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F1425E6F-0137-49ED-9575-0CC378C05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764" y="3903476"/>
            <a:ext cx="1674482" cy="1674482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646F39C-A2D4-49C5-AD0A-C1A41E8ED6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7275" y="4153394"/>
            <a:ext cx="1233403" cy="12680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EB46CF-FB0B-453C-8D4E-29685C494C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7956" y="4251240"/>
            <a:ext cx="1958280" cy="1101533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5BF4678-248F-493C-BE21-8EABD7574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38875" y="6600363"/>
            <a:ext cx="5901459" cy="274320"/>
          </a:xfrm>
        </p:spPr>
        <p:txBody>
          <a:bodyPr/>
          <a:lstStyle/>
          <a:p>
            <a:r>
              <a:rPr lang="en-US" dirty="0"/>
              <a:t>Prototyping and Systems Engineering</a:t>
            </a:r>
          </a:p>
        </p:txBody>
      </p:sp>
    </p:spTree>
    <p:extLst>
      <p:ext uri="{BB962C8B-B14F-4D97-AF65-F5344CB8AC3E}">
        <p14:creationId xmlns:p14="http://schemas.microsoft.com/office/powerpoint/2010/main" val="2558982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1.85185E-6 L 0.33802 0.0044 " pathEditMode="relative" rAng="0" ptsTypes="AA">
                                      <p:cBhvr>
                                        <p:cTn id="6" dur="6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01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413</Words>
  <Application>Microsoft Office PowerPoint</Application>
  <PresentationFormat>Widescreen</PresentationFormat>
  <Paragraphs>137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PowerPoint Presentation</vt:lpstr>
      <vt:lpstr>PowerPoint Presentation</vt:lpstr>
      <vt:lpstr>PowerPoint Presentation</vt:lpstr>
      <vt:lpstr>Hardware components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Akram, Md</cp:lastModifiedBy>
  <cp:revision>95</cp:revision>
  <dcterms:created xsi:type="dcterms:W3CDTF">2013-07-15T20:26:40Z</dcterms:created>
  <dcterms:modified xsi:type="dcterms:W3CDTF">2025-06-23T03:10:53Z</dcterms:modified>
</cp:coreProperties>
</file>